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8">
          <p15:clr>
            <a:srgbClr val="A4A3A4"/>
          </p15:clr>
        </p15:guide>
        <p15:guide id="2" pos="3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Medina" initials="L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0E9"/>
    <a:srgbClr val="C5EAD8"/>
    <a:srgbClr val="D4E8D5"/>
    <a:srgbClr val="B6E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4186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548" y="36"/>
      </p:cViewPr>
      <p:guideLst>
        <p:guide orient="horz" pos="818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47E22867-3249-2C42-9B1E-D642E09290F9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41A1B191-2761-1A45-B025-BAB544AC5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r>
              <a:rPr lang="en-US" dirty="0"/>
              <a:t>Include Ship Testing </a:t>
            </a:r>
          </a:p>
          <a:p>
            <a:r>
              <a:rPr lang="en-US" dirty="0"/>
              <a:t>Problems with molding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41A1B191-2761-1A45-B025-BAB544AC5A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1" y="3428790"/>
            <a:ext cx="8128000" cy="734289"/>
          </a:xfrm>
        </p:spPr>
        <p:txBody>
          <a:bodyPr numCol="1" anchor="t"/>
          <a:lstStyle>
            <a:lvl1pPr algn="r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8801" y="4050548"/>
            <a:ext cx="8128000" cy="362040"/>
          </a:xfrm>
        </p:spPr>
        <p:txBody>
          <a:bodyPr numCol="1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384938"/>
            <a:ext cx="9144000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Confidential for Internal Use Only </a:t>
            </a:r>
          </a:p>
        </p:txBody>
      </p:sp>
    </p:spTree>
    <p:extLst>
      <p:ext uri="{BB962C8B-B14F-4D97-AF65-F5344CB8AC3E}">
        <p14:creationId xmlns:p14="http://schemas.microsoft.com/office/powerpoint/2010/main" val="1167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99312"/>
            <a:ext cx="8229600" cy="4525963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50337" y="1151466"/>
            <a:ext cx="8001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5907088"/>
            <a:ext cx="6462712" cy="30590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91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9313"/>
            <a:ext cx="4038600" cy="4525963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313"/>
            <a:ext cx="4038600" cy="4525963"/>
          </a:xfrm>
        </p:spPr>
        <p:txBody>
          <a:bodyPr numCol="1"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61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xStage_Internal_Divi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631267" y="6408022"/>
            <a:ext cx="4055533" cy="26161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0" marR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100" baseline="0" dirty="0">
                <a:solidFill>
                  <a:srgbClr val="FFFFFF"/>
                </a:solidFill>
                <a:latin typeface="Arial"/>
                <a:cs typeface="Arial"/>
              </a:rPr>
              <a:t>Page  </a:t>
            </a:r>
            <a:fld id="{6C229A1F-DBE0-3043-BA1A-000FECABA40C}" type="slidenum">
              <a:rPr lang="en-US" sz="11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60744" y="2861779"/>
            <a:ext cx="5126055" cy="129010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6384938"/>
            <a:ext cx="9144000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Confidential for Internal Use Only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1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 userDrawn="1"/>
        </p:nvSpPr>
        <p:spPr>
          <a:xfrm>
            <a:off x="2458357" y="5459465"/>
            <a:ext cx="62357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r>
              <a:rPr lang="en-US" sz="1200" dirty="0"/>
              <a:t>350 Merrimack Street • Lawrence, MA 01843 • www.nxstage.com</a:t>
            </a:r>
          </a:p>
          <a:p>
            <a:endParaRPr lang="en-US" sz="900" dirty="0"/>
          </a:p>
          <a:p>
            <a:r>
              <a:rPr lang="en-US" sz="900" dirty="0"/>
              <a:t>© 2017 NxStage Medical, Inc. NxStage is a registered trademark of NxStage Medical, Inc. CAUTION: Federal law restricts this device to sale by or on the order of a physician. </a:t>
            </a:r>
          </a:p>
        </p:txBody>
      </p:sp>
      <p:pic>
        <p:nvPicPr>
          <p:cNvPr id="5" name="Picture 4" descr="NxStageLogo143x5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5" y="5390215"/>
            <a:ext cx="1816100" cy="749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4753427"/>
            <a:ext cx="9144000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Confidential for Internal Use Only 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65983"/>
            <a:ext cx="9144000" cy="5943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466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110"/>
            <a:ext cx="8229600" cy="429868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1267" y="6408022"/>
            <a:ext cx="4055533" cy="261610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0" marR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100" baseline="0" dirty="0">
                <a:solidFill>
                  <a:srgbClr val="FFFFFF"/>
                </a:solidFill>
                <a:latin typeface="Arial"/>
                <a:cs typeface="Arial"/>
              </a:rPr>
              <a:t>Page  </a:t>
            </a:r>
            <a:fld id="{6C229A1F-DBE0-3043-BA1A-000FECABA40C}" type="slidenum">
              <a:rPr lang="en-US" sz="11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00" y="6440383"/>
            <a:ext cx="784793" cy="30933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0337" y="1151466"/>
            <a:ext cx="8001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" y="6384938"/>
            <a:ext cx="9144000" cy="3077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Confidential for Internal Use Only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numCol="1">
            <a:noAutofit/>
          </a:bodyPr>
          <a:lstStyle/>
          <a:p>
            <a:r>
              <a:rPr lang="en-US" sz="2800" dirty="0" err="1"/>
              <a:t>NxStage</a:t>
            </a:r>
            <a:r>
              <a:rPr lang="en-US" sz="2800" dirty="0"/>
              <a:t> Cartridge Express and Cartridge with “</a:t>
            </a:r>
            <a:r>
              <a:rPr lang="en-US" sz="2800" dirty="0" err="1"/>
              <a:t>Speedswap</a:t>
            </a:r>
            <a:r>
              <a:rPr lang="en-US" sz="2800" dirty="0"/>
              <a:t>™” Filter Exchange Feature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3486" y="4454472"/>
            <a:ext cx="8128000" cy="362040"/>
          </a:xfrm>
        </p:spPr>
        <p:txBody>
          <a:bodyPr numCol="1"/>
          <a:lstStyle/>
          <a:p>
            <a:r>
              <a:rPr lang="en-US" dirty="0"/>
              <a:t>Cody </a:t>
            </a:r>
            <a:r>
              <a:rPr lang="en-US" dirty="0" err="1"/>
              <a:t>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3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NC10-1091 Shipping Connector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3282" y="1453242"/>
            <a:ext cx="2486611" cy="173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1571" y="3682092"/>
            <a:ext cx="3050105" cy="142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24465" y="2486819"/>
            <a:ext cx="5265174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Purpose:</a:t>
            </a:r>
          </a:p>
          <a:p>
            <a:pPr lvl="1"/>
            <a:r>
              <a:rPr lang="en-US" sz="1200" dirty="0"/>
              <a:t>Keep make and female </a:t>
            </a:r>
            <a:r>
              <a:rPr lang="en-US" sz="1200" dirty="0" err="1"/>
              <a:t>luer</a:t>
            </a:r>
            <a:r>
              <a:rPr lang="en-US" sz="1200" dirty="0"/>
              <a:t> valves connected and to protect sterility of valve surfaces during shipping and storage</a:t>
            </a:r>
            <a:endParaRPr lang="en-US" sz="1800" dirty="0"/>
          </a:p>
          <a:p>
            <a:r>
              <a:rPr lang="en-US" sz="1800" dirty="0"/>
              <a:t>Design specification:</a:t>
            </a:r>
          </a:p>
          <a:p>
            <a:pPr lvl="1"/>
            <a:r>
              <a:rPr lang="en-US" sz="1200" dirty="0"/>
              <a:t>Thread design implemented in both ends of connector</a:t>
            </a:r>
          </a:p>
          <a:p>
            <a:pPr lvl="1"/>
            <a:r>
              <a:rPr lang="en-US" sz="1200" dirty="0"/>
              <a:t>Tests performed</a:t>
            </a:r>
          </a:p>
          <a:p>
            <a:pPr lvl="2"/>
            <a:r>
              <a:rPr lang="en-US" sz="800" dirty="0"/>
              <a:t>TP0031 Ship test</a:t>
            </a:r>
          </a:p>
          <a:p>
            <a:pPr lvl="2"/>
            <a:r>
              <a:rPr lang="en-US" sz="800" dirty="0"/>
              <a:t>Bacterial challenge</a:t>
            </a:r>
          </a:p>
          <a:p>
            <a:pPr lvl="2"/>
            <a:endParaRPr lang="en-US" sz="800" dirty="0"/>
          </a:p>
          <a:p>
            <a:pPr lvl="1"/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9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/>
              <a:t>Design comments from </a:t>
            </a:r>
            <a:r>
              <a:rPr lang="en-US" dirty="0" err="1"/>
              <a:t>Sunningdale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Design changes of NC10-1091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906518"/>
            <a:ext cx="7029450" cy="39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4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625" y="1298575"/>
            <a:ext cx="7472750" cy="45259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Design changes of NC10-1091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NC10-1091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97" y="1177497"/>
            <a:ext cx="7769724" cy="50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299313"/>
            <a:ext cx="8229600" cy="1289776"/>
          </a:xfrm>
          <a:blipFill>
            <a:blip r:embed="rId2"/>
            <a:stretch>
              <a:fillRect l="-444" t="-2358"/>
            </a:stretch>
          </a:blipFill>
        </p:spPr>
        <p:txBody>
          <a:bodyPr numCol="1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TP0031 Test on Shipping Connector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Content Placeholder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2614498"/>
            <a:ext cx="8229600" cy="1289776"/>
          </a:xfrm>
          <a:prstGeom prst="rect">
            <a:avLst/>
          </a:prstGeom>
          <a:blipFill>
            <a:blip r:embed="rId3"/>
            <a:stretch>
              <a:fillRect l="-296" t="-5687"/>
            </a:stretch>
          </a:blipFill>
        </p:spPr>
        <p:txBody>
          <a:bodyPr numCol="1"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3904274"/>
            <a:ext cx="8229600" cy="128977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Shock Testing:</a:t>
            </a:r>
          </a:p>
          <a:p>
            <a:pPr lvl="1"/>
            <a:r>
              <a:rPr lang="en-US" sz="1400" dirty="0"/>
              <a:t>Product weight: 6.1 kg</a:t>
            </a:r>
          </a:p>
          <a:p>
            <a:pPr lvl="1"/>
            <a:r>
              <a:rPr lang="en-US" sz="1400" dirty="0"/>
              <a:t>Drop Height: 38 inches</a:t>
            </a:r>
            <a:endParaRPr lang="en-US" sz="1100" u="sng" dirty="0"/>
          </a:p>
          <a:p>
            <a:pPr marL="914400" lvl="2" indent="0">
              <a:buFont typeface="Arial"/>
              <a:buNone/>
            </a:pP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4768645"/>
            <a:ext cx="8229600" cy="128977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Results:</a:t>
            </a:r>
          </a:p>
          <a:p>
            <a:pPr lvl="1"/>
            <a:r>
              <a:rPr lang="en-US" sz="1600" dirty="0"/>
              <a:t>No disconnections observed. Test passed</a:t>
            </a:r>
          </a:p>
          <a:p>
            <a:pPr marL="914400" lvl="2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9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9313"/>
            <a:ext cx="8229600" cy="1844580"/>
          </a:xfrm>
        </p:spPr>
        <p:txBody>
          <a:bodyPr numCol="1">
            <a:normAutofit/>
          </a:bodyPr>
          <a:lstStyle/>
          <a:p>
            <a:r>
              <a:rPr lang="en-US" sz="1800" dirty="0"/>
              <a:t>Specifications of CAR-534:</a:t>
            </a:r>
          </a:p>
          <a:p>
            <a:pPr lvl="1"/>
            <a:r>
              <a:rPr lang="en-US" sz="1400" dirty="0"/>
              <a:t>To avoid misconnections of various dialyzer tubing</a:t>
            </a:r>
          </a:p>
          <a:p>
            <a:pPr lvl="2"/>
            <a:r>
              <a:rPr lang="en-US" sz="1200" dirty="0"/>
              <a:t>Tubing lengths have been adjusted to prevent entanglement or improper connection </a:t>
            </a:r>
            <a:endParaRPr lang="en-US" sz="2800" dirty="0"/>
          </a:p>
          <a:p>
            <a:pPr lvl="1"/>
            <a:r>
              <a:rPr lang="en-US" sz="1400" dirty="0"/>
              <a:t>How it was met</a:t>
            </a:r>
          </a:p>
          <a:p>
            <a:pPr lvl="2"/>
            <a:r>
              <a:rPr lang="en-US" sz="1200" dirty="0"/>
              <a:t>Prototyping and adjusting design per review with critical care manager of education and training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98282"/>
            <a:ext cx="8229600" cy="92333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specifications of SSK-534: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The waste bag will be sized to stop fluid flow automatically to prevent emptying of filter during manual filter prime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Waste bag will include a vent port to purge air during prime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805500"/>
            <a:ext cx="8229600" cy="5539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specification of NC10-1091: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Updates made to part design to reflect feedback from molder for improved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23515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 THANK YOU!</a:t>
            </a:r>
          </a:p>
        </p:txBody>
      </p:sp>
    </p:spTree>
    <p:extLst>
      <p:ext uri="{BB962C8B-B14F-4D97-AF65-F5344CB8AC3E}">
        <p14:creationId xmlns:p14="http://schemas.microsoft.com/office/powerpoint/2010/main" val="262488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/>
              <a:t>Problem: </a:t>
            </a:r>
          </a:p>
          <a:p>
            <a:pPr lvl="1"/>
            <a:r>
              <a:rPr lang="en-US" dirty="0"/>
              <a:t>Filter clotting/clogging in long duration renal treatment is unavoidable and results in discontinuation of treatment.</a:t>
            </a:r>
          </a:p>
          <a:p>
            <a:r>
              <a:rPr lang="en-US" dirty="0" err="1"/>
              <a:t>Speedswap</a:t>
            </a:r>
            <a:r>
              <a:rPr lang="en-US" dirty="0"/>
              <a:t> kit: </a:t>
            </a:r>
          </a:p>
          <a:p>
            <a:pPr lvl="1"/>
            <a:r>
              <a:rPr lang="en-US" dirty="0"/>
              <a:t>A feature in the cartridge design that allows the user to exchange a filter that is starting to clot/clog with a new previously primed filter</a:t>
            </a:r>
          </a:p>
          <a:p>
            <a:pPr lvl="1"/>
            <a:r>
              <a:rPr lang="en-US" dirty="0"/>
              <a:t>Minimizes interruptions in renal treatment </a:t>
            </a:r>
          </a:p>
          <a:p>
            <a:r>
              <a:rPr lang="en-US" dirty="0"/>
              <a:t>My role:</a:t>
            </a:r>
          </a:p>
          <a:p>
            <a:pPr lvl="1"/>
            <a:r>
              <a:rPr lang="en-US" dirty="0"/>
              <a:t>Prototype and testing </a:t>
            </a:r>
          </a:p>
          <a:p>
            <a:pPr lvl="1"/>
            <a:r>
              <a:rPr lang="en-US" dirty="0"/>
              <a:t>Update design changes into Agile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Problem and Scope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838" y="1255422"/>
            <a:ext cx="4142096" cy="4525963"/>
          </a:xfrm>
        </p:spPr>
        <p:txBody>
          <a:bodyPr numCol="1"/>
          <a:lstStyle/>
          <a:p>
            <a:r>
              <a:rPr lang="en-US" sz="1800" dirty="0"/>
              <a:t>CAR-534</a:t>
            </a:r>
          </a:p>
          <a:p>
            <a:pPr lvl="1"/>
            <a:r>
              <a:rPr lang="en-US" sz="1200" dirty="0"/>
              <a:t>Based on the Modification of the CAR-535 configuration for use with stand alone filters</a:t>
            </a:r>
            <a:endParaRPr lang="en-US" sz="1800" dirty="0"/>
          </a:p>
          <a:p>
            <a:r>
              <a:rPr lang="en-US" sz="1800" dirty="0"/>
              <a:t>SSK-534</a:t>
            </a:r>
          </a:p>
          <a:p>
            <a:pPr lvl="1"/>
            <a:r>
              <a:rPr lang="en-US" sz="1400" dirty="0"/>
              <a:t>Includes tubing with connections for use with stand-alone filters and waste bag to collect spent prime fluid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The </a:t>
            </a:r>
            <a:r>
              <a:rPr lang="en-US" dirty="0" err="1"/>
              <a:t>Speedswap</a:t>
            </a:r>
            <a:r>
              <a:rPr lang="en-US" dirty="0"/>
              <a:t> Cartridge Standard Kit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09585" y="3272876"/>
            <a:ext cx="4937970" cy="246400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512002" y="1353887"/>
            <a:ext cx="3562927" cy="39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41" y="1302087"/>
            <a:ext cx="4343459" cy="4525963"/>
          </a:xfrm>
        </p:spPr>
        <p:txBody>
          <a:bodyPr numCol="1"/>
          <a:lstStyle/>
          <a:p>
            <a:r>
              <a:rPr lang="en-US" sz="1800" dirty="0"/>
              <a:t>To avoid misconnections of various dialyzer tubing</a:t>
            </a:r>
          </a:p>
          <a:p>
            <a:pPr lvl="1"/>
            <a:r>
              <a:rPr lang="en-US" sz="1400" dirty="0"/>
              <a:t>Tubing lengths will be adjusted to prevent entanglement or improper connection </a:t>
            </a:r>
          </a:p>
          <a:p>
            <a:r>
              <a:rPr lang="en-US" sz="1800" dirty="0"/>
              <a:t>Male and Female </a:t>
            </a:r>
            <a:r>
              <a:rPr lang="en-US" sz="1800" dirty="0" err="1"/>
              <a:t>Luer</a:t>
            </a:r>
            <a:r>
              <a:rPr lang="en-US" sz="1800" dirty="0"/>
              <a:t> valves on CAR-534 and SSK-534 to be shipped disconnected but attached together with a connector</a:t>
            </a:r>
          </a:p>
          <a:p>
            <a:r>
              <a:rPr lang="en-US" sz="1800" dirty="0"/>
              <a:t>Valve connector polarity will be alternated to prevent improper connections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err="1"/>
              <a:t>Speedswap</a:t>
            </a:r>
            <a:r>
              <a:rPr lang="en-US" dirty="0"/>
              <a:t> Design Specifications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758448" y="1889145"/>
            <a:ext cx="4322927" cy="2270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4364" y="4160065"/>
            <a:ext cx="132600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Original Concept</a:t>
            </a:r>
          </a:p>
        </p:txBody>
      </p:sp>
    </p:spTree>
    <p:extLst>
      <p:ext uri="{BB962C8B-B14F-4D97-AF65-F5344CB8AC3E}">
        <p14:creationId xmlns:p14="http://schemas.microsoft.com/office/powerpoint/2010/main" val="150238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CAR-534 and CAR-124-C comparisons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2973"/>
            <a:ext cx="3822484" cy="2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81679" y="1686251"/>
            <a:ext cx="4179627" cy="1942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916" y="4121624"/>
            <a:ext cx="6814686" cy="2585323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Modification of tubing length (Venous and Arterial Lines)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Air Chamber implemented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Priming Spike assembly replaced (NX25-0324 to NX25-0937)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Post pump arterial Tee assembly replaced with Robert sites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Roller-clamp assemblies implemented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Green Shipping Connectors (NC10-1091)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02155" y="2006221"/>
            <a:ext cx="320723" cy="45720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48103" y="2085005"/>
            <a:ext cx="148798" cy="527181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61782" y="3409776"/>
            <a:ext cx="259240" cy="47261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804150" y="2030578"/>
            <a:ext cx="6350" cy="43284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8521700" y="2921000"/>
            <a:ext cx="165100" cy="40640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62088" y="1805272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8876" y="1728489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776859" y="3409776"/>
            <a:ext cx="308174" cy="404899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364235" y="3097907"/>
            <a:ext cx="11219" cy="522405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615672" y="3339544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75687" y="1753259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5983" y="3725009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32318" y="3451459"/>
            <a:ext cx="460224" cy="32059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9327" y="3718129"/>
            <a:ext cx="25515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444023" y="3399816"/>
            <a:ext cx="15764" cy="36588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91761" y="3409776"/>
            <a:ext cx="10981" cy="31022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04962" y="3721577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5436" y="3765700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21022" y="3822351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29422" y="3627667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586466" y="3296347"/>
            <a:ext cx="580301" cy="33285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09520" y="3545352"/>
            <a:ext cx="2696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359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587" y="1299312"/>
            <a:ext cx="3864078" cy="4525963"/>
          </a:xfrm>
        </p:spPr>
        <p:txBody>
          <a:bodyPr numCol="1">
            <a:normAutofit/>
          </a:bodyPr>
          <a:lstStyle/>
          <a:p>
            <a:r>
              <a:rPr lang="en-US" sz="1800" dirty="0"/>
              <a:t>Created a prototype of CAR-534 using CAR-535</a:t>
            </a:r>
          </a:p>
          <a:p>
            <a:pPr lvl="1"/>
            <a:r>
              <a:rPr lang="en-US" sz="1400" dirty="0"/>
              <a:t>Did not modify any lengths from CAR535</a:t>
            </a:r>
          </a:p>
          <a:p>
            <a:pPr lvl="1"/>
            <a:r>
              <a:rPr lang="en-US" sz="1400" dirty="0"/>
              <a:t>Air Chamber added onto filter side of cartridge</a:t>
            </a:r>
          </a:p>
          <a:p>
            <a:pPr lvl="1"/>
            <a:r>
              <a:rPr lang="en-US" sz="1400" dirty="0"/>
              <a:t>Moved the location of the venous line robertsites </a:t>
            </a:r>
          </a:p>
          <a:p>
            <a:r>
              <a:rPr lang="en-US" sz="1800" dirty="0"/>
              <a:t>Result</a:t>
            </a:r>
          </a:p>
          <a:p>
            <a:pPr lvl="1"/>
            <a:r>
              <a:rPr lang="en-US" sz="1400" dirty="0"/>
              <a:t>Arterial line was too long, blocking paths of other tubing lines</a:t>
            </a:r>
          </a:p>
          <a:p>
            <a:pPr lvl="1"/>
            <a:r>
              <a:rPr lang="en-US" sz="1400" dirty="0"/>
              <a:t>Venous line from the air chamber to cartridge was too long and caused entanglement</a:t>
            </a:r>
          </a:p>
          <a:p>
            <a:pPr lvl="1"/>
            <a:r>
              <a:rPr lang="en-US" sz="1400" dirty="0"/>
              <a:t>Air Chamber was spliced into too close to the cartridge</a:t>
            </a:r>
          </a:p>
          <a:p>
            <a:pPr lvl="2"/>
            <a:r>
              <a:rPr lang="en-US" sz="1100" dirty="0"/>
              <a:t>Made it hard for the user to attach it to the System1 One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First Prototype of CAR-534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5" name="Content Placeholder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71" y="1299312"/>
            <a:ext cx="4008664" cy="208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71" y="3562293"/>
            <a:ext cx="4101402" cy="20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9312"/>
            <a:ext cx="4284406" cy="4525963"/>
          </a:xfrm>
        </p:spPr>
        <p:txBody>
          <a:bodyPr numCol="1">
            <a:normAutofit/>
          </a:bodyPr>
          <a:lstStyle/>
          <a:p>
            <a:r>
              <a:rPr lang="en-US" sz="1600" dirty="0"/>
              <a:t>Differences</a:t>
            </a:r>
          </a:p>
          <a:p>
            <a:pPr lvl="1"/>
            <a:r>
              <a:rPr lang="en-US" sz="1200" dirty="0"/>
              <a:t>Modified venous line (NX25-0792) tubing’s length (NC10-132) from 1.53m to 1.61m. Extension of 8 cm</a:t>
            </a:r>
          </a:p>
          <a:p>
            <a:pPr lvl="1"/>
            <a:r>
              <a:rPr lang="en-US" sz="1200" dirty="0"/>
              <a:t>Modified arterial line (NX25-0794) tubing’s length (NC10-132) from 2.15m to 2.04m. Shorten by 11cm</a:t>
            </a:r>
          </a:p>
          <a:p>
            <a:pPr lvl="1"/>
            <a:r>
              <a:rPr lang="en-US" sz="1200" dirty="0"/>
              <a:t>Air Chamber adjusted to be 12cm away from venous line </a:t>
            </a:r>
            <a:r>
              <a:rPr lang="en-US" sz="1200" dirty="0" err="1"/>
              <a:t>robertsites</a:t>
            </a:r>
            <a:r>
              <a:rPr lang="en-US" sz="1200" dirty="0"/>
              <a:t> and moved into cartridge venous lines</a:t>
            </a:r>
            <a:endParaRPr lang="en-US" sz="1600" dirty="0"/>
          </a:p>
          <a:p>
            <a:r>
              <a:rPr lang="en-US" sz="1600" dirty="0"/>
              <a:t>Minor design changes</a:t>
            </a:r>
          </a:p>
          <a:p>
            <a:pPr lvl="1"/>
            <a:r>
              <a:rPr lang="en-US" sz="1200" dirty="0"/>
              <a:t>Flipped the roller-clamps on the venous and arterial line</a:t>
            </a:r>
          </a:p>
          <a:p>
            <a:pPr lvl="1"/>
            <a:r>
              <a:rPr lang="en-US" sz="1200" dirty="0"/>
              <a:t>Implemented green shipping connectors NC10-1091 into design</a:t>
            </a:r>
            <a:endParaRPr lang="en-US" sz="1600" dirty="0"/>
          </a:p>
          <a:p>
            <a:r>
              <a:rPr lang="en-US" sz="1600" dirty="0"/>
              <a:t>Results</a:t>
            </a:r>
          </a:p>
          <a:p>
            <a:pPr lvl="1"/>
            <a:r>
              <a:rPr lang="en-US" sz="1200" dirty="0"/>
              <a:t>Very little to no entanglement or need to stretch out any</a:t>
            </a:r>
          </a:p>
          <a:p>
            <a:pPr lvl="1"/>
            <a:endParaRPr lang="en-US" sz="1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Second Prototype of CAR-534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5" name="Content Placeholder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61846" y="1380200"/>
            <a:ext cx="3524954" cy="179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71" y="3407012"/>
            <a:ext cx="4101402" cy="20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SSK-534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71" y="1420585"/>
            <a:ext cx="5462171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Purpose: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To collect spent prime fluid when changing the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Design specifications: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waste bag will be sized to stop fluid flow automatically to prevent emptying of filter during manual filter prime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Waste bag will include a vent port to purge air during prime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948066" y="1472703"/>
            <a:ext cx="2934970" cy="3666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3677" y="5140860"/>
            <a:ext cx="26837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numCol="1" rtlCol="0">
            <a:spAutoFit/>
          </a:bodyPr>
          <a:lstStyle/>
          <a:p>
            <a:r>
              <a:rPr lang="en-US" sz="1400" dirty="0"/>
              <a:t>*Chamber no longer in the SSK</a:t>
            </a:r>
          </a:p>
        </p:txBody>
      </p:sp>
    </p:spTree>
    <p:extLst>
      <p:ext uri="{BB962C8B-B14F-4D97-AF65-F5344CB8AC3E}">
        <p14:creationId xmlns:p14="http://schemas.microsoft.com/office/powerpoint/2010/main" val="12144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Prototype of SSK-534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id="1026" name="Picture 2" descr="C:\Users\cody.ger\Downloads\SSK 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5975033" y="2169522"/>
            <a:ext cx="4024038" cy="21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/>
          <a:stretch/>
        </p:blipFill>
        <p:spPr>
          <a:xfrm rot="5400000">
            <a:off x="4649927" y="2588441"/>
            <a:ext cx="3828096" cy="127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571" y="1420585"/>
            <a:ext cx="514508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46587" y="1299312"/>
            <a:ext cx="5265174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Created a prototype of SSK-534 </a:t>
            </a:r>
          </a:p>
          <a:p>
            <a:pPr lvl="1"/>
            <a:r>
              <a:rPr lang="en-US" sz="1400" dirty="0"/>
              <a:t>Did not modify any lengths from SSK-534</a:t>
            </a:r>
          </a:p>
          <a:p>
            <a:r>
              <a:rPr lang="en-US" sz="1800" dirty="0"/>
              <a:t>Results</a:t>
            </a:r>
          </a:p>
          <a:p>
            <a:pPr lvl="1"/>
            <a:r>
              <a:rPr lang="en-US" sz="1200" dirty="0"/>
              <a:t>No entanglement of any lines so no lengths were in need of adjustments</a:t>
            </a:r>
          </a:p>
          <a:p>
            <a:r>
              <a:rPr lang="en-US" sz="1800" dirty="0"/>
              <a:t>Further Design changes</a:t>
            </a:r>
          </a:p>
          <a:p>
            <a:pPr lvl="1"/>
            <a:r>
              <a:rPr lang="en-US" sz="1200" dirty="0"/>
              <a:t>Green shipping connectors implemented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90829"/>
      </p:ext>
    </p:extLst>
  </p:cSld>
  <p:clrMapOvr>
    <a:masterClrMapping/>
  </p:clrMapOvr>
</p:sld>
</file>

<file path=ppt/theme/theme1.xml><?xml version="1.0" encoding="utf-8"?>
<a:theme xmlns:a="http://schemas.openxmlformats.org/drawingml/2006/main" name="NxStage_Internal">
  <a:themeElements>
    <a:clrScheme name="NxStage 1">
      <a:dk1>
        <a:sysClr val="windowText" lastClr="000000"/>
      </a:dk1>
      <a:lt1>
        <a:sysClr val="window" lastClr="FFFFFF"/>
      </a:lt1>
      <a:dk2>
        <a:srgbClr val="0C63B4"/>
      </a:dk2>
      <a:lt2>
        <a:srgbClr val="EFF9FE"/>
      </a:lt2>
      <a:accent1>
        <a:srgbClr val="0C63B4"/>
      </a:accent1>
      <a:accent2>
        <a:srgbClr val="1292DE"/>
      </a:accent2>
      <a:accent3>
        <a:srgbClr val="7CBE30"/>
      </a:accent3>
      <a:accent4>
        <a:srgbClr val="F9A128"/>
      </a:accent4>
      <a:accent5>
        <a:srgbClr val="084274"/>
      </a:accent5>
      <a:accent6>
        <a:srgbClr val="129081"/>
      </a:accent6>
      <a:hlink>
        <a:srgbClr val="0C63B4"/>
      </a:hlink>
      <a:folHlink>
        <a:srgbClr val="0C63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numCol="1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headEnd type="none"/>
          <a:tailEnd type="arrow"/>
        </a:ln>
        <a:effectLst/>
      </a:spPr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4" id="{B92449FB-BDCC-DE40-95DC-1DC13F27AA2F}" vid="{A6B0B3CE-469E-3643-A7E9-FF1356F7AC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NxStage_Internal</Template>
  <TotalTime>3419</TotalTime>
  <Words>683</Words>
  <Application>Microsoft Office PowerPoint</Application>
  <PresentationFormat>On-screen Show (4:3)</PresentationFormat>
  <Paragraphs>118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NxStage_Internal</vt:lpstr>
      <vt:lpstr>NxStage Cartridge Express and Cartridge with “Speedswap™” Filter Exchange Feature</vt:lpstr>
      <vt:lpstr>Problem and Scope</vt:lpstr>
      <vt:lpstr>The Speedswap Cartridge Standard Kit</vt:lpstr>
      <vt:lpstr>Speedswap Design Specifications</vt:lpstr>
      <vt:lpstr>CAR-534 and CAR-124-C comparisons</vt:lpstr>
      <vt:lpstr>First Prototype of CAR-534</vt:lpstr>
      <vt:lpstr>Second Prototype of CAR-534</vt:lpstr>
      <vt:lpstr>SSK-534</vt:lpstr>
      <vt:lpstr>Prototype of SSK-534</vt:lpstr>
      <vt:lpstr>NC10-1091 Shipping Connector</vt:lpstr>
      <vt:lpstr>Design changes of NC10-1091</vt:lpstr>
      <vt:lpstr>Design changes of NC10-1091</vt:lpstr>
      <vt:lpstr>NC10-1091</vt:lpstr>
      <vt:lpstr>TP0031 Test on Shipping Connector</vt:lpstr>
      <vt:lpstr>Conclusion</vt:lpstr>
      <vt:lpstr> 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CoOp presentations</dc:title>
  <dc:creator>Williams, Michael</dc:creator>
  <cp:lastModifiedBy>codyger1996@gmail.com</cp:lastModifiedBy>
  <cp:revision>69</cp:revision>
  <dcterms:created xsi:type="dcterms:W3CDTF">2018-05-22T17:22:18Z</dcterms:created>
  <dcterms:modified xsi:type="dcterms:W3CDTF">2019-05-24T19:53:48Z</dcterms:modified>
</cp:coreProperties>
</file>